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9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6" r:id="rId28"/>
    <p:sldId id="288" r:id="rId29"/>
    <p:sldId id="284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6534" autoAdjust="0"/>
  </p:normalViewPr>
  <p:slideViewPr>
    <p:cSldViewPr>
      <p:cViewPr>
        <p:scale>
          <a:sx n="125" d="100"/>
          <a:sy n="12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1F8AB-2745-4661-975B-66502C25A3E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1593-1AC7-40C3-BA70-120DC62933E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 w="76200">
          <a:solidFill>
            <a:schemeClr val="accent5"/>
          </a:solidFill>
        </a:ln>
      </dgm:spPr>
      <dgm:t>
        <a:bodyPr/>
        <a:lstStyle/>
        <a:p>
          <a:pPr algn="ctr" rtl="0">
            <a:spcAft>
              <a:spcPts val="1200"/>
            </a:spcAft>
          </a:pPr>
          <a:r>
            <a: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Дорожня карта обумовлена необхідністю забезпечення норм законодавства щодо захисту прав і законних інтересів людей з інвалідністю, зокрема Конвенції про права осіб з інвалідністю, ратифікованої в Україні 16 грудня 2009 року. </a:t>
          </a:r>
        </a:p>
        <a:p>
          <a:pPr algn="just" rtl="0">
            <a:spcAft>
              <a:spcPts val="1200"/>
            </a:spcAft>
          </a:pPr>
          <a:r>
            <a:rPr lang="uk-UA" sz="18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Метою розроблення </a:t>
          </a:r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дорожньої карти є задоволення потреб та конституційних прав осіб з обмеженими фізичними можливостями на участь в політичному, суспільному, культурному житті, доступі до інформації, медичних послуг, реабілітації, освіти, працевлаштування.</a:t>
          </a:r>
        </a:p>
        <a:p>
          <a:pPr algn="just" rtl="0">
            <a:spcAft>
              <a:spcPts val="1200"/>
            </a:spcAft>
          </a:pPr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цих прав і свобод досягається шляхом посилення уваги до розв'язання актуальних проблем осіб з інвалідністю, впровадження кращого світового досвіду у  цій сфері, недопущення дискримінації, а також вирішення в установленому порядку питань щодо забезпечення їм доступу нарівні з іншими громадянами до  фізичного оточення, транспорту, інформації та зв'язку, зокрема інформаційно комунікаційних технологій і систем, а також до інших об'єктів і послуг, що є важливим фактором подолання безпорадності й ізольованості і дає їм можливість бути активними членами суспільства, як з соціальної, так і з економічної позиції.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43956-AFA6-4741-8382-C89E6D4FA870}" type="parTrans" cxnId="{B5FC4A4F-85CD-4671-B9C0-FE12C66A326A}">
      <dgm:prSet/>
      <dgm:spPr/>
      <dgm:t>
        <a:bodyPr/>
        <a:lstStyle/>
        <a:p>
          <a:endParaRPr lang="ru-RU"/>
        </a:p>
      </dgm:t>
    </dgm:pt>
    <dgm:pt modelId="{C636CF31-FBE0-41E7-BF03-79FE3EF9C11D}" type="sibTrans" cxnId="{B5FC4A4F-85CD-4671-B9C0-FE12C66A326A}">
      <dgm:prSet/>
      <dgm:spPr/>
      <dgm:t>
        <a:bodyPr/>
        <a:lstStyle/>
        <a:p>
          <a:endParaRPr lang="ru-RU"/>
        </a:p>
      </dgm:t>
    </dgm:pt>
    <dgm:pt modelId="{A5B81915-B1AD-4EDB-831F-D7664EC97658}" type="pres">
      <dgm:prSet presAssocID="{D5F1F8AB-2745-4661-975B-66502C25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3ED8A-7B66-4EAF-9782-33603B4687F0}" type="pres">
      <dgm:prSet presAssocID="{D5F1F8AB-2745-4661-975B-66502C25A3EF}" presName="cycle" presStyleCnt="0"/>
      <dgm:spPr/>
    </dgm:pt>
    <dgm:pt modelId="{07830297-5083-4F10-A631-0FA0E1E0C3C0}" type="pres">
      <dgm:prSet presAssocID="{1A641593-1AC7-40C3-BA70-120DC62933EA}" presName="nodeFirstNode" presStyleLbl="node1" presStyleIdx="0" presStyleCnt="1" custScaleY="122314" custRadScaleRad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034B0-B8DF-42CF-A1DE-ACCAFF1202A1}" type="presOf" srcId="{1A641593-1AC7-40C3-BA70-120DC62933EA}" destId="{07830297-5083-4F10-A631-0FA0E1E0C3C0}" srcOrd="0" destOrd="0" presId="urn:microsoft.com/office/officeart/2005/8/layout/cycle3"/>
    <dgm:cxn modelId="{B5FC4A4F-85CD-4671-B9C0-FE12C66A326A}" srcId="{D5F1F8AB-2745-4661-975B-66502C25A3EF}" destId="{1A641593-1AC7-40C3-BA70-120DC62933EA}" srcOrd="0" destOrd="0" parTransId="{E7D43956-AFA6-4741-8382-C89E6D4FA870}" sibTransId="{C636CF31-FBE0-41E7-BF03-79FE3EF9C11D}"/>
    <dgm:cxn modelId="{075926A6-A881-4D7B-B275-32716599DC19}" type="presOf" srcId="{D5F1F8AB-2745-4661-975B-66502C25A3EF}" destId="{A5B81915-B1AD-4EDB-831F-D7664EC97658}" srcOrd="0" destOrd="0" presId="urn:microsoft.com/office/officeart/2005/8/layout/cycle3"/>
    <dgm:cxn modelId="{28E23A9F-25A4-4506-80F7-5C97FB0090E7}" type="presParOf" srcId="{A5B81915-B1AD-4EDB-831F-D7664EC97658}" destId="{FC53ED8A-7B66-4EAF-9782-33603B4687F0}" srcOrd="0" destOrd="0" presId="urn:microsoft.com/office/officeart/2005/8/layout/cycle3"/>
    <dgm:cxn modelId="{99AC9208-86E7-43A5-888E-8903896A779B}" type="presParOf" srcId="{FC53ED8A-7B66-4EAF-9782-33603B4687F0}" destId="{07830297-5083-4F10-A631-0FA0E1E0C3C0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0297-5083-4F10-A631-0FA0E1E0C3C0}">
      <dsp:nvSpPr>
        <dsp:cNvPr id="0" name=""/>
        <dsp:cNvSpPr/>
      </dsp:nvSpPr>
      <dsp:spPr>
        <a:xfrm>
          <a:off x="0" y="180021"/>
          <a:ext cx="8712968" cy="532858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762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uk-UA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Дорожня карта обумовлена необхідністю забезпечення норм законодавства щодо захисту прав і законних інтересів людей з інвалідністю, зокрема Конвенції про права осіб з інвалідністю, ратифікованої в Україні 16 грудня 2009 року. 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uk-UA" sz="1800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Метою розроблення </a:t>
          </a: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дорожньої карти є задоволення потреб та конституційних прав осіб з обмеженими фізичними можливостями на участь в політичному, суспільному, культурному житті, доступі до інформації, медичних послуг, реабілітації, освіти, працевлаштування.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цих прав і свобод досягається шляхом посилення уваги до розв'язання актуальних проблем осіб з інвалідністю, впровадження кращого світового досвіду у  цій сфері, недопущення дискримінації, а також вирішення в установленому порядку питань щодо забезпечення їм доступу нарівні з іншими громадянами до  фізичного оточення, транспорту, інформації та зв'язку, зокрема інформаційно комунікаційних технологій і систем, а також до інших об'єктів і послуг, що є важливим фактором подолання безпорадності й ізольованості і дає їм можливість бути активними членами суспільства, як з соціальної, так і з економічної позиції.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120" y="440141"/>
        <a:ext cx="8192728" cy="4808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DC551-5971-4DD7-96D5-8195ACD06B9F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8B22A-D7B8-4F21-AED5-38BD0D43BF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60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298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25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25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25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697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0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22A-D7B8-4F21-AED5-38BD0D43BFC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86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027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12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39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905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38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1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06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0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12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55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1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79B6-46DD-44DA-91FA-343278EA7826}" type="datetimeFigureOut">
              <a:rPr lang="ru-RU" smtClean="0"/>
              <a:pPr/>
              <a:t>09.07.2026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ED0D-6326-49E4-B223-E96E4D6700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72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ross.org.ua/contac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rn.gp.gov.ua/ua/index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chortkiv.te.gov.ua/" TargetMode="External"/><Relationship Id="rId3" Type="http://schemas.openxmlformats.org/officeDocument/2006/relationships/hyperlink" Target="mailto:mail@rda-kr.te.gov.ua" TargetMode="External"/><Relationship Id="rId7" Type="http://schemas.openxmlformats.org/officeDocument/2006/relationships/hyperlink" Target="mailto:rda@chr.te.gov.u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rnopil.te.gov.ua/" TargetMode="External"/><Relationship Id="rId5" Type="http://schemas.openxmlformats.org/officeDocument/2006/relationships/hyperlink" Target="mailto:admin.rda-tern@te.gov.ua" TargetMode="External"/><Relationship Id="rId4" Type="http://schemas.openxmlformats.org/officeDocument/2006/relationships/hyperlink" Target="https://kremenets.te.gov.u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vanivska-gromada.gov.ua/" TargetMode="External"/><Relationship Id="rId2" Type="http://schemas.openxmlformats.org/officeDocument/2006/relationships/hyperlink" Target="mailto:zagalna@ivanivska-gromada.gov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04396377@melpodilska-gromada.gov.u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agiriyankasr@ukr.net" TargetMode="External"/><Relationship Id="rId4" Type="http://schemas.openxmlformats.org/officeDocument/2006/relationships/hyperlink" Target="https://melpodilska-gromada.gov.u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kalapodilska-gromada.gov.ua/" TargetMode="External"/><Relationship Id="rId2" Type="http://schemas.openxmlformats.org/officeDocument/2006/relationships/hyperlink" Target="mailto:inbox@skalapodilska-gromada.gov.u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eregany@sobes-ter.gov.ua" TargetMode="External"/><Relationship Id="rId2" Type="http://schemas.openxmlformats.org/officeDocument/2006/relationships/hyperlink" Target="mailto:ternraj@sobes-ter.gov.u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dvolochysk@sobes-ter.gov.ua" TargetMode="External"/><Relationship Id="rId5" Type="http://schemas.openxmlformats.org/officeDocument/2006/relationships/hyperlink" Target="mailto:kozova@sobes-ter.gov.ua" TargetMode="External"/><Relationship Id="rId4" Type="http://schemas.openxmlformats.org/officeDocument/2006/relationships/hyperlink" Target="mailto:zbarazh@sobes-ter.gov.ua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kremenec.misto@sobes-ter.gov.ua" TargetMode="External"/><Relationship Id="rId3" Type="http://schemas.openxmlformats.org/officeDocument/2006/relationships/hyperlink" Target="mailto:terebovlya@sobes-ter.gov.ua" TargetMode="External"/><Relationship Id="rId7" Type="http://schemas.openxmlformats.org/officeDocument/2006/relationships/hyperlink" Target="mailto:lanivci@sobes-ter.gov.ua" TargetMode="External"/><Relationship Id="rId2" Type="http://schemas.openxmlformats.org/officeDocument/2006/relationships/hyperlink" Target="mailto:pidgajtsi@sobes-ter.gov.u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humsk@sobes-ter.gov.ua" TargetMode="External"/><Relationship Id="rId5" Type="http://schemas.openxmlformats.org/officeDocument/2006/relationships/hyperlink" Target="mailto:kremenec@sobes-ter.gov.ua" TargetMode="External"/><Relationship Id="rId4" Type="http://schemas.openxmlformats.org/officeDocument/2006/relationships/hyperlink" Target="mailto:ternopil@sobes-ter.gov.u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p.gov.ua/press-center/news/tsentry-zhyttyestiykosti-tse-mozhlyvist-dlya-relokovanykh-hromad-pidtrymaty-svoyikh-zhyteli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admin@sobes-ter.gov.ua" TargetMode="External"/><Relationship Id="rId3" Type="http://schemas.openxmlformats.org/officeDocument/2006/relationships/hyperlink" Target="https://oda.te.gov.ua/" TargetMode="External"/><Relationship Id="rId7" Type="http://schemas.openxmlformats.org/officeDocument/2006/relationships/hyperlink" Target="https://social.te.gov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pi@te.gov.ua" TargetMode="External"/><Relationship Id="rId5" Type="http://schemas.openxmlformats.org/officeDocument/2006/relationships/hyperlink" Target="mailto:zg2@te.gov.ua" TargetMode="External"/><Relationship Id="rId4" Type="http://schemas.openxmlformats.org/officeDocument/2006/relationships/hyperlink" Target="mailto:oda@te.gov.u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e.gov.ua/" TargetMode="External"/><Relationship Id="rId2" Type="http://schemas.openxmlformats.org/officeDocument/2006/relationships/hyperlink" Target="https://health.te.gov.ua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id.gov.ua/tsentry/regionalnyj-tsentr-z-nadannya-bezoplatnoyi-vtorynnoyi-pravovoyi-dopomogy-u-ternopilskij-oblasti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r.dcz.gov.u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csrdi@gmail.com" TargetMode="External"/><Relationship Id="rId7" Type="http://schemas.openxmlformats.org/officeDocument/2006/relationships/hyperlink" Target="https://www.google.com/search?q=%D0%B3%D0%BE+%D0%B1%D0%B5%D0%B1%D1%96%D0%BA%D0%BE&amp;oq=%D0%B3%D0%BE+%D0%B1%D0%B5%D0%B1%D1%96%D0%BA%D0%BE&amp;gs_lcrp=EgZjaHJvbWUyBggAEEUYOTIHCAEQABjvBTIHCAIQABjvBTIHCAMQABjvBTIHCAQQABjvBdIBCDI3MDBqMGo3qAIAsAIA&amp;sourceid=chrome&amp;ie=UTF-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tog.org/merezha/ternopilska-oblast/ternopilska-oblasna-organizaciia-utog" TargetMode="External"/><Relationship Id="rId5" Type="http://schemas.openxmlformats.org/officeDocument/2006/relationships/hyperlink" Target="mailto:gumenna@i.ua" TargetMode="External"/><Relationship Id="rId4" Type="http://schemas.openxmlformats.org/officeDocument/2006/relationships/hyperlink" Target="https://www.facebook.com/Dytyna20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2;p2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15516" y="188640"/>
            <a:ext cx="8856984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75" y="620688"/>
            <a:ext cx="3285835" cy="8794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31840" y="371475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ДОРОЖНЯ КАРТА ДЛЯ ОСІБ 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З ІНВАЛІДНІСТЮ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7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929090" cy="27363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благодійний фонд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“Карітас”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https://caritas.ternopil.ua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Замонастирська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1, м. Тернопіль, </a:t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 +38 (067) 273 81 76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пошта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caritas.ternopil@gmail.com 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3971924" cy="29131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 обласна організація 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 Червоного хреста </a:t>
            </a:r>
          </a:p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https://redcross.org.ua/contacts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+380352521062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пошта: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te@redcross.org.ua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вул. Гоголя, 2, м. Тернопіль, Україна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88031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Благодійний фонд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“Рокада”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https://www.facebook.com/rokada.ter/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 Злуки, 4, м. Тернопіль,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 +38 (</a:t>
            </a:r>
            <a:r>
              <a:rPr lang="uk-UA" sz="2000" dirty="0" smtClean="0"/>
              <a:t>067) 447 4220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7166"/>
            <a:ext cx="4143404" cy="2616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Благодійний фонд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“Посмішка”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0504602240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пошта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0504602240</a:t>
            </a:r>
          </a:p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hotline@posmishka.org.ua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74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корисним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60851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обласний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комплектування та соціальної підтримки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46001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Тернопіль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вул. Січових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Стрільців,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Гаряча лінія ОК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«Захід»: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(800)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500-410«,</a:t>
            </a:r>
          </a:p>
          <a:p>
            <a:pPr marL="0" indent="0">
              <a:buNone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0352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250 983</a:t>
            </a:r>
          </a:p>
          <a:p>
            <a:pPr marL="0" indent="0">
              <a:buNone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пошта: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terovk_admin@post.mil.gov.ua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5365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 ОБЛАСНА ПРОКУРАТУРА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tern.gp.gov.ua/ua/index.html</a:t>
            </a:r>
            <a:endParaRPr lang="uk-UA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46000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м.Тернопіль,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вул. Листопадова, 4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(0352)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52-08-06, (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0352)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52-38-61</a:t>
            </a:r>
          </a:p>
          <a:p>
            <a:pPr marL="0" indent="0" algn="just">
              <a:buNone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пошта: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inbox@tern.gp.gov.ua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7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0688"/>
            <a:ext cx="62646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Безоплатна правова допомога</a:t>
            </a:r>
            <a:endParaRPr lang="ru-RU" sz="20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694780"/>
              </p:ext>
            </p:extLst>
          </p:nvPr>
        </p:nvGraphicFramePr>
        <p:xfrm>
          <a:off x="500034" y="1357298"/>
          <a:ext cx="8087405" cy="510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3137"/>
                <a:gridCol w="2404627"/>
                <a:gridCol w="2259641"/>
              </a:tblGrid>
              <a:tr h="2038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Кременецький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8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Кременецько-Буський відділ надання безоплатної правничої допомоги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бюро правничої допомоги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Контактний телефон/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Електронна пошта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"Кременецьке бюро правничої допомоги"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Кременець,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Шевченка, 59А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(03546)2-52-33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kremenetske@legalaid.te.ua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"Лановецьке бюро правничої допомоги"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Ланівці,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Незалежності, 20А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(03549)2-24-59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lanovetske@legalaid.te.ua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«Шумське бюро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Шумськ,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Івана Франка, 34А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(03558)2-24-45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shumske@legalaid.te.ua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2038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Тернопільський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8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Тернопільський відділ надання безоплатної правничої допомоги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бюро правничої допомоги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Контактний телефон/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Електронна пошта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«Бережанське бюро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Бережани,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Степана Бандери,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(03548)2-39-99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berezhanske@legalaid.te.ua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«Збаразьке бюро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Збараж,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Шолом-Алейхема, 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(03550)2-20-42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zbarazke@legalaid.te.ua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«Зборівське бюро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Зборів,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Б. Хмельницького, 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(03540)2-21-70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zborivske@legalaid.te.ua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«Козівське бюро 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селище Козова,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Грушевського, 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(03547)2-22-24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kozivske@legalaid.te.ua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«Підгаєцьке бюро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Підгайці,       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вул. Шевченка, 2А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(03542)2-14-62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pidhaietske@legalaid.te.ua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  <a:tr h="3716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«Теребовлянське бюро правничої допомоги»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Теребовля,     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вул. Князя Василька, 104А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(03551)2-10-02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terebovlianske@legalaid.te.ua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726" marR="51726" marT="0" marB="0" anchor="ctr"/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4863" y="1514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8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8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634" y="296733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9798846"/>
              </p:ext>
            </p:extLst>
          </p:nvPr>
        </p:nvGraphicFramePr>
        <p:xfrm>
          <a:off x="215515" y="1668653"/>
          <a:ext cx="8712967" cy="432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917"/>
                <a:gridCol w="2590626"/>
                <a:gridCol w="2434424"/>
              </a:tblGrid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«Теребовлянське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Теребовля,                    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 вул. Князя Василька, 104А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(03551)2-10-02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terebovlianske@legalaid.te.ua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«Тернопільське бюро правничої допомоги №1»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Тернопіль,                        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вул. Шпитальна, 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(03525)2-15-20  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ternopilske@legalaid.te.ua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«Тернопільське бюро правничої допомоги №2»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Тернопіль,                             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вул. За Рудкою, 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(03525)2-15-26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ternopilske2@legalaid.te.ua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2004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Чортківський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4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Чортківський відділ надання безоплатної правничої допомоги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бюро правничої допомоги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Адреса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Контактний телефон/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Електронна пошта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«Борщівське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Борщів,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вул. Шевченка, 20 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(03541)2-28-80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borshchivske@legalaid.te.ua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«Бучацьке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Бучач,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Майдан Волі, 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(03544)2-11-26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buchatske@legalaid.te.ua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«Гусятинське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селище Гусятин,       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вул. Суходільська, 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(03557)2-18-90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husiatynske@legalaid.te.ua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«Заліщицьке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Заліщики, 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вул. Степана Бандери, 15 Б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(03554)2-21-33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zalishchytske@legalaid.te.ua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«Монастириське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Монастириська,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вул. Шевченка, 12А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(03555)2-12-72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monastyryske@legalaid.te.ua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  <a:tr h="36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000" dirty="0">
                          <a:effectLst/>
                        </a:rPr>
                        <a:t>Сектор «</a:t>
                      </a:r>
                      <a:r>
                        <a:rPr lang="uk-UA" sz="1000" dirty="0" err="1">
                          <a:effectLst/>
                        </a:rPr>
                        <a:t>Чортківське</a:t>
                      </a:r>
                      <a:r>
                        <a:rPr lang="uk-UA" sz="1000" dirty="0">
                          <a:effectLst/>
                        </a:rPr>
                        <a:t> бюро правничої допомоги»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Чортків,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вул. Степана Бандери, 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(03552)2-09-50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chortkivske@legalaid.te.ua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03" marR="56503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700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7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13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927" y="332656"/>
            <a:ext cx="821956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549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районних державних (військових) адміністрацій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1525673"/>
              </p:ext>
            </p:extLst>
          </p:nvPr>
        </p:nvGraphicFramePr>
        <p:xfrm>
          <a:off x="663792" y="1340768"/>
          <a:ext cx="8352928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688"/>
                <a:gridCol w="5942240"/>
              </a:tblGrid>
              <a:tr h="23355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райдержадміністрації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Місцезнаходження та контакти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229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Кременецька районна державна (військова) адміністрація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вул. Шевченка, 56, м. Кременець, 47003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Код: 0(3546 )2-19-78,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Факс: 2-48-06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Е-</a:t>
                      </a:r>
                      <a:r>
                        <a:rPr lang="uk-UA" sz="1200" dirty="0" err="1">
                          <a:effectLst/>
                        </a:rPr>
                        <a:t>mail</a:t>
                      </a:r>
                      <a:r>
                        <a:rPr lang="uk-UA" sz="1200" dirty="0">
                          <a:effectLst/>
                        </a:rPr>
                        <a:t>: </a:t>
                      </a:r>
                      <a:r>
                        <a:rPr lang="uk-UA" sz="1200" u="sng" dirty="0">
                          <a:effectLst/>
                          <a:hlinkClick r:id="rId3"/>
                        </a:rPr>
                        <a:t>mail.rda-kr@te.gov.ua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u="sng" dirty="0">
                          <a:effectLst/>
                          <a:hlinkClick r:id="rId4"/>
                        </a:rPr>
                        <a:t>https://kremenets.te.gov.ua/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229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Тернопільська районна державна (військова)  адміністрація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Тернопіль,  46009, майдан Перемоги, 1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Код: (0352) 43-59-30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Факс: 43-60-64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Е-</a:t>
                      </a:r>
                      <a:r>
                        <a:rPr lang="uk-UA" sz="1200" dirty="0" err="1">
                          <a:effectLst/>
                        </a:rPr>
                        <a:t>mail</a:t>
                      </a:r>
                      <a:r>
                        <a:rPr lang="uk-UA" sz="1200" dirty="0">
                          <a:effectLst/>
                        </a:rPr>
                        <a:t>: </a:t>
                      </a:r>
                      <a:r>
                        <a:rPr lang="uk-UA" sz="1200" u="sng" dirty="0">
                          <a:effectLst/>
                          <a:hlinkClick r:id="rId5"/>
                        </a:rPr>
                        <a:t>admin.rda-tern@te.gov.ua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u="sng" dirty="0">
                          <a:effectLst/>
                          <a:hlinkClick r:id="rId6"/>
                        </a:rPr>
                        <a:t>https://ternopil.te.gov.ua/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229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Чортківська районна державна(військова)   адміністрація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м. Чортків,  48500, вул. Шевченка, 23,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Код: 0(03552)2-07-70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Факс: 2-02-92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E-</a:t>
                      </a:r>
                      <a:r>
                        <a:rPr lang="uk-UA" sz="1200" dirty="0" err="1">
                          <a:effectLst/>
                        </a:rPr>
                        <a:t>mail</a:t>
                      </a:r>
                      <a:r>
                        <a:rPr lang="uk-UA" sz="1200" dirty="0">
                          <a:effectLst/>
                        </a:rPr>
                        <a:t>: </a:t>
                      </a:r>
                      <a:r>
                        <a:rPr lang="uk-UA" sz="1200" u="sng" dirty="0">
                          <a:effectLst/>
                          <a:hlinkClick r:id="rId7"/>
                        </a:rPr>
                        <a:t>rda.chr@te.gov.ua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u="sng" dirty="0">
                          <a:effectLst/>
                          <a:hlinkClick r:id="rId8"/>
                        </a:rPr>
                        <a:t>https://tchortkiv.te.gov.ua/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1925" y="1919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144789"/>
              </p:ext>
            </p:extLst>
          </p:nvPr>
        </p:nvGraphicFramePr>
        <p:xfrm>
          <a:off x="539552" y="836712"/>
          <a:ext cx="8280920" cy="5699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983"/>
                <a:gridCol w="1631377"/>
                <a:gridCol w="1279800"/>
                <a:gridCol w="1797308"/>
                <a:gridCol w="2086452"/>
              </a:tblGrid>
              <a:tr h="11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Назва ТГ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Адреса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Телефон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Електрона пошта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Офіційний сайт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Байковецька сільська рада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Січових Стрільців 43, 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с. Байківці, Тернопільський район, Тернопільська область, 47711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(0352) 29 62 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gromada@bsr1653.gov.ua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https://bsr1653.gov.ua/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Бережанська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Банкова,3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м. Бережани, Тернопільський район, Тернопільська область, 47500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(03548) 2-14-46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post@berezhanymrada.gov.ua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https://berezhanymrada.gov.ua/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37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Білецька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47707, Тернопільська обл., Тернопільський р-н, с. Біла,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Молодіжна, буд. 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(067)2525169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14029160@bilecka-gromada.gov.ua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https://bilecka-gromada.gov.ua/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Білобожницька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Л.Українки, 34, с. Білобожниця Чортківського району Тернопільської області, 48530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(03552) 5-14-45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orgviddil@bilobozhnicka-gromada.gov.ua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https://bilobozhnicka-gromada.gov.ua/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Більче-Золотецька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Махнівка, 101, с. Більче-Золоте, Чортківського району,</a:t>
                      </a:r>
                      <a:br>
                        <a:rPr lang="uk-UA" sz="900" dirty="0">
                          <a:effectLst/>
                        </a:rPr>
                      </a:br>
                      <a:r>
                        <a:rPr lang="uk-UA" sz="900" dirty="0">
                          <a:effectLst/>
                        </a:rPr>
                        <a:t>Тернопільської області, 48733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(03541)33293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bilchezolote@ukr.net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https://bilche-zolotecka-gromada.gov.ua/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Борсуківська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Шевченка,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буд. 3, с. Борсуки Кременецького району Тернопільської області, 47412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(03549) 4-41-42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borsuky.sr@ukr.net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https://borsukivska-gromada.gov.ua/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36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Борщівська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Грушевського, 2 , м. Борщів, Тернопільська обл., 48702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(03541) 2 12 64, (03541) 2 18 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04058485@borschivrada.gov.ua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https://www.borschivrada.gov.ua/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24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Бучацька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м. Волі, 1, м. Бучач, обл. Тернопільська, 48400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+38 (067) 150 10 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info@buchachrada.gov.ua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https://buchachmiskrada.gov.ua/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Васильковецька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48257, Тернопільська область, Чортківський район, с. Васильківці,  вул. Незалежності, 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(03557)63132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rada@vasylkovecka-gromada.gov.ua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https://vasylkovecka-gromada.gov.ua/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  <a:tr h="4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Великоберезовицька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С. Бандери, 26, смт Велика Березовиця, Тернопільського району, Тернопільської області,47724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(0352) 274142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vbsr.gov.ua@ukr.net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https://vbsr.gov.ua/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260649"/>
            <a:ext cx="5688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територіальних громад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619192"/>
              </p:ext>
            </p:extLst>
          </p:nvPr>
        </p:nvGraphicFramePr>
        <p:xfrm>
          <a:off x="611560" y="548680"/>
          <a:ext cx="8136903" cy="6113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140"/>
                <a:gridCol w="1603002"/>
                <a:gridCol w="1257544"/>
                <a:gridCol w="1766050"/>
                <a:gridCol w="2050167"/>
              </a:tblGrid>
              <a:tr h="565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Великобірківська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47740, Тернопільська обл., Тернопільський р-н, смт Великі Бірки, вул. Грушевського, буд. 53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(0352) 492360, (0352) 492262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rada@v-birky-gromada.gov.ua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https://v-birky-gromada.gov.ua/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47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Великогаївська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47722 Тернопільська обл., Тернопільський р-н., с. Великі Гаї вул. Галицька , 47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(0352) 490098, (0352)-490298, (0352)-490260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04394875@velykogaivska-gromada.gov.ua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https://velykogaivska-gromada.gov.ua/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47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Великодедеркальська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Тернопільська обл, Кременецький р-н, с. Великі Дедеркали, 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Садова, 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80355831333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dederk_sr@ukr.net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https://dederkaly-otg.gov.ua/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65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Вишнівецька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Грушевського, 6, селище Вишнівець, Кременецький район, Тернопільська область,47313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(03550) 3-12-63, 3-13-46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vyshnivets04396420@gmail.com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https://vyshnivetska-gromada.gov.ua/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565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Гримайлівська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І.Мазепи, 8, смт. Гримайлів, Чортківського району, Тернопільської області, 48210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(03557) 3-13-42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04396408@grymaylivska-gromada.gov.ua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https://grymaylivska-gromada.gov.ua/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65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Гусятинська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провулок Героїв Майдану, 1, селище Гусятин Чортківського району Тернопільської області, 48201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(03557) 2-15-28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contact@hsr.gov.ua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https://hsr.gov.ua/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565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Заводська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вул.Чарнецького, 7, с-ще. Заводське, Чортківського району Тернопільської області, 48523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80969817726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inbox@zavodska-gromada.gov.ua, zavodskarada@gmail.com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https://zavodska-gromada.gov.ua/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28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Заліщицька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48601, м. Заліщики, вул. С. Бандери,15”Б”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(03554) 2-12-31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zalrada@zalrada.gov.ua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http://zalrada.gov.ua/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47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Залозецька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Шевченка № 64, с-ще Залізці, Тернопільський р-н, Тернопільська обл. 47234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(03540) 3-11-54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zalrada@zaliztsi-rada.gov.ua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http://zaliztsi-rada.gov.ua/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28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Збаразька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майдан Івана Франка, 1,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м. Збараж, 47302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(03550) 213-13, 213-09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meriya@zba.tr.ukrtel.net, info@zbarazh-rada.gov.ua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https://www.zbarazh-rada.gov.ua/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37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Зборівська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47201, м. Зборів, вул. Б.Хмельницького, 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(03540)2-17-43; 2-11-86, 2-10-50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rada@zborivska-gromada.gov.ua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https://zborivska-gromada.gov.ua/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  <a:tr h="20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Золотниківська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Містечко 25,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с. Золотники, 48115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(03551) 3-11-42, 3-11-44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s.rada@zolotnykivska-gromada.gov.ua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https://zolotnykivska-gromada.gov.ua/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9" marR="29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34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7330037"/>
              </p:ext>
            </p:extLst>
          </p:nvPr>
        </p:nvGraphicFramePr>
        <p:xfrm>
          <a:off x="467544" y="332655"/>
          <a:ext cx="8352926" cy="619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903"/>
                <a:gridCol w="1645562"/>
                <a:gridCol w="1290928"/>
                <a:gridCol w="1812936"/>
                <a:gridCol w="2104597"/>
              </a:tblGrid>
              <a:tr h="48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Золотопотіцька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48451 сел..Золотий Потік,  вул. Д.Галицького,124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(03544) 3-10-42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zpotiksrada@ukr.net, zprada@zolotopoticka-gromada.gov.ua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https://zolotopoticka-gromada.gov.ua/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48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Іване-Пустенська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48748 ,Україна, село Іване-Пусте,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Т.Г.Шевченка , 65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(03541) 4-56-61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iv_puste@ukr.net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https://ivanepustenska-gromada.gov.ua/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31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Іванівська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Л.Українки 36, с. Іванівка 48137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(067) 163-79-66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u="sng" dirty="0">
                          <a:effectLst/>
                          <a:hlinkClick r:id="rId2"/>
                        </a:rPr>
                        <a:t>zagalna@ivanivska-gromada.gov.ua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u="sng" dirty="0">
                          <a:effectLst/>
                          <a:hlinkClick r:id="rId3"/>
                        </a:rPr>
                        <a:t>https://ivanivska-gromada.gov.ua/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60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Козівська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47601, Тернопільська обл., Тернопільський р-н, смт Козова, вул. Грушевського, буд. 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(03547) 21317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info@kozova-rada.gov.ua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https://kozova-rada.gov.ua/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60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Козлівська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47631, Тернопільська обл., Тернопільський р-н, смт Козлів,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Галицька, буд. 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(03547) 23796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kozliv.rada@ukr.net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https://kozlivska-gromada.gov.ua/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64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Колиндянська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48552 Тернопільська обл., Чортківський район, с. Колиндяни,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Грушевського, 93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(097)0288324, (068)4236808, (068)1169659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kolundynu1@ukr.net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https://kld-gromada.gov.ua/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64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Копичинецька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22 Січня, 29,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м. Копичинці Чортківського району Тернопільської області, 48260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(03557) 4-14-83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kopychyntsi.rada@gmail.com, org@kopychynecka-gromada.gov.ua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https://kopychynecka-gromada.gov.ua/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64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Коропецька селищна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М.Каганця, 10, смт, Коропець, Чортківського району, Тернопільської області, 48370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(03555) 47-5-48, 47-5-54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info@koropecka-rada.gov.ua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https://koropecka-rada.gov.ua/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48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Кременецька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Шевченка, 67, м. Кременець, Тернопільська область, 47003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(03546) 2 42 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official@kremenetska-gromada.gov.ua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https://kremenetska-gromada.gov.ua/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500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Купчинецька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Франка, 45,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с. Купчинці Тернопільського р-ну Тернопільської обл., 47662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(8-03547) 2-84-31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ksrada@kup.gov.ua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https://kup.gov.ua/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48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Лановецька міська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47400, м. Ланівці Тернопільської області, вул. Незалежності , 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(03549)2-11-18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mrada@lanmisto.gov.ua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https://lanmisto.gov.ua/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31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Лопушненська сільська рада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Т. Шевченка , 12 с. Лопушне , 47054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(03546) 6-43-31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rada@lopushnenska-gromada.gov.ua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https://lopushnenska-gromada.gov.ua/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31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20638735"/>
              </p:ext>
            </p:extLst>
          </p:nvPr>
        </p:nvGraphicFramePr>
        <p:xfrm>
          <a:off x="323528" y="692696"/>
          <a:ext cx="8712968" cy="568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61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190176"/>
              </p:ext>
            </p:extLst>
          </p:nvPr>
        </p:nvGraphicFramePr>
        <p:xfrm>
          <a:off x="179512" y="116633"/>
          <a:ext cx="8784976" cy="655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517"/>
                <a:gridCol w="1048584"/>
                <a:gridCol w="822603"/>
                <a:gridCol w="1139212"/>
                <a:gridCol w="4432060"/>
              </a:tblGrid>
              <a:tr h="7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Мельнице-Подільська селищна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48751, Тернопільська обл, Чортківський р-н, селище Мельниця-Подільська,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вул.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 Кудринецька, буд 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(03541) 41348, (03541) 41348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u="sng" dirty="0">
                          <a:effectLst/>
                          <a:hlinkClick r:id="rId3"/>
                        </a:rPr>
                        <a:t>04396377@melpodilska-gromada.gov.ua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u="sng" dirty="0">
                          <a:effectLst/>
                          <a:hlinkClick r:id="rId4"/>
                        </a:rPr>
                        <a:t>https://melpodilska-gromada.gov.ua/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7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Микулинецька селищна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48120, Тернопільська обл., Тернопільський р-н, селище Микулинці, вул. Поштова,               буд. 1б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(03551) 51252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inbox@mykulynecka-gromada.gov.ua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https://mykulynecka-gromada.gov.ua/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669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Монастириська міська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Вулиця Шевченка, будинок 19,                      м. Монастириська, Чортківський район, Тернопільська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80355521772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main@monastyryskarada.gov.ua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https://monastyryskarada.gov.ua/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55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Нагірянська сільська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48543. Тернопільська область, Чортківський район, с. Нагірянка, вул. Кобилянської О.,6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(803552) 64-1-42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u="sng" dirty="0">
                          <a:effectLst/>
                          <a:hlinkClick r:id="rId5"/>
                        </a:rPr>
                        <a:t>nagiriyankasr@ukr.net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https://nagiriyankasr.gov.ua/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51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Нараївська сільська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47513, с. Нараїв Тернопільського р-ну Тернопільської обл.,                                 вул. Центральна, 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(03547) 3-71-31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sr@naraivska-gromada.gov.ua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https://naraivska-gromada.gov.ua/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51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Озернянська сільська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47264, Тернопільська обл., Тернопільський р-н, с. Озерна, вул. Шевченка, 46-А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80989478262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rada@ozerna-rada.gov.ua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https://ozerna-rada.gov.ua/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669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Підволочиська селищна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вул. </a:t>
                      </a:r>
                      <a:r>
                        <a:rPr lang="uk-UA" sz="700" dirty="0" smtClean="0">
                          <a:effectLst/>
                        </a:rPr>
                        <a:t>А .</a:t>
                      </a:r>
                      <a:r>
                        <a:rPr lang="uk-UA" sz="700" dirty="0">
                          <a:effectLst/>
                        </a:rPr>
                        <a:t>Шептицького, 4, селище Підволочиськ, Тернопільський район, Тернопільська область, 47801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(03543) 2-12-64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rada@pidvoltg.gov.ua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https://pidvoltg.gov.ua/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64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Підгаєцька міська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Тернопільська обл, Тернопільський (Підгаєцький) р-н, м Підгайці, вул Шевченка, буд. 39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(03542) 22258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pidgmiskrada@ukr.net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https://pidgayci-miskrada.gov.ua/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64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Підгороднянська сільська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вул. Бережанська, 70, с. Підгороднє Тернопільського р-ну Тернопільської обл.., 47751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(0352) 49-92-25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inbox@pidgorodnyanska-gromada.gov.ua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https://pidgorodnyanska-gromada.gov.ua/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  <a:tr h="7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Почаївська міська рада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пл. Тараса Шевченка, 16,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м. Почаїв, Кременецький р-н, Тернопільська обл., 47025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(03546) 61168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pochaiv_rada@ukr.net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https://pochaiv-rada.gov.ua/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17" marR="300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08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425501"/>
              </p:ext>
            </p:extLst>
          </p:nvPr>
        </p:nvGraphicFramePr>
        <p:xfrm>
          <a:off x="285720" y="285728"/>
          <a:ext cx="8572560" cy="630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892"/>
                <a:gridCol w="1588819"/>
                <a:gridCol w="1246416"/>
                <a:gridCol w="1750420"/>
                <a:gridCol w="2355013"/>
              </a:tblGrid>
              <a:tr h="66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Саранчуківська сільська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Личакова, 18,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 с. Саранчуки, Тернопільський район, Тернопільська область, 47533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80965029489, 80677911715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sr@saranchukivska-gromada.gov.ua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https://saranchukivska-gromada.gov.ua/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780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Скала-Подільська селищна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Тернопільська область, Чортківський район, сел. Скала-Подільська, вулиця Франка Івана, буд 2-Е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80982976810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sng" dirty="0">
                          <a:effectLst/>
                          <a:hlinkClick r:id="rId2"/>
                        </a:rPr>
                        <a:t>inbox@skalapodilska-gromada.gov.ua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sng" dirty="0">
                          <a:effectLst/>
                          <a:hlinkClick r:id="rId3"/>
                        </a:rPr>
                        <a:t>https://skalapodilska-gromada.gov.ua/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66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Скалатська міська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Грушевського, 2, м. Скалат, Тернопільський район , Тернопільська область, 47851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(03543) 3-16-07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rada@skalatmr.gov.ua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https://skalatmr.gov.ua/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Скориківська сільська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Тернопільська обл, Тернопільський р-н, с Скорики,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 Богдана Хмельницького 1б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(03543) 26131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skoriky_radaotg@ukr.net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https://ckorykivska-gromada.gov.ua/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Теребовлянська</a:t>
                      </a:r>
                      <a:r>
                        <a:rPr lang="uk-UA" sz="800" dirty="0">
                          <a:effectLst/>
                        </a:rPr>
                        <a:t> міська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Князя Василька, 104а,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м. Теребовля, Тернопільська обл., 48100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(03551) 2-14-62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terebrada@ukr.net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https://terebotg.in.ua/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2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Тернопільська міська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Листопадова,5 м. Тернопіль, 46001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(0352) 52 20 21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ternopil_rada@ukr.net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https://ternopilcity.gov.ua/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Товстенська селищна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Українська, 84, селище Товсте, Чортківський район, Тернопільська область, 48630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(03554) 3-51-47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tovste@tovstenska-gromada.gov.ua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https://tovstenska-gromada.gov.ua/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Трибухівська сільська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48431, вул. Горішня, 46, с. Трибухівці, Чортківський р-н, Тернопільська обл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(03544) 2 92 45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tsrotg@ukr.net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https://trybuhivska-gromada.gov.ua/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Хоростківська міська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Тернопільська обл, Чортківський р-н, м Хоростків,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Князя Володимира, буд 17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8(067)172-50-03, 8(068)591-62-00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horrada@ukr.net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https://khorostkivska-otg.gov.ua/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Чортківська міська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вул. Тараса Шевченка, буд.21, м. Чортків, Тернопільська обл., 48501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(03552) 2-27-98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info@chortkivmr.gov.ua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https://www.chortkivmr.gov.ua/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  <a:tr h="55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Шумська міська рада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47101, Тернопільська обл., Кременецький р-н, м. Шумськ, вул. Українська, буд. 59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(03558)-2-11-83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shumska.gromada@gmail.com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https://shumska-gromada.gov.ua/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28" marR="31528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0388" y="1103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Контактні дані районних та міських управлінь соціального захисту населення Тернопільської області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5854630"/>
              </p:ext>
            </p:extLst>
          </p:nvPr>
        </p:nvGraphicFramePr>
        <p:xfrm>
          <a:off x="395536" y="836712"/>
          <a:ext cx="8568953" cy="554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793"/>
                <a:gridCol w="2297624"/>
                <a:gridCol w="2217881"/>
                <a:gridCol w="2112801"/>
                <a:gridCol w="1161854"/>
              </a:tblGrid>
              <a:tr h="47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ТЕРНОПІЛЬСЬКИЙ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Назва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Поштова адреса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E-mail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260" algn="l"/>
                        </a:tabLst>
                      </a:pPr>
                      <a:r>
                        <a:rPr lang="uk-UA" sz="900" dirty="0">
                          <a:effectLst/>
                        </a:rPr>
                        <a:t>Телефон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  <a:tr h="69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УПРАВЛІННЯ соціального захисту населення ТЕРНОПІЛЬСЬКОЇ РДА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М. Кривоноса, 10,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м. Тернопіль, 46027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u="none" strike="noStrike" dirty="0">
                          <a:effectLst/>
                          <a:hlinkClick r:id="rId2"/>
                        </a:rPr>
                        <a:t>ternraj@sobes-ter.gov.ua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(0352)532503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  <a:tr h="4742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Відділи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Відділ № 1 (м. Бережани)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вул. Шевченка,13А, м. Бережани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r>
                        <a:rPr lang="uk-UA" sz="900" u="none" strike="noStrike" dirty="0">
                          <a:effectLst/>
                          <a:hlinkClick r:id="rId3"/>
                        </a:rPr>
                        <a:t>beregany@sobes-ter.gov.ua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  <a:tr h="69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Відділ № 2 (м. Збараж)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вул. Незалежності, 25, м. Збараж, 47302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u="none" strike="noStrike" dirty="0">
                          <a:effectLst/>
                          <a:hlinkClick r:id="rId4"/>
                        </a:rPr>
                        <a:t>zbarazh@sobes-ter.gov.ua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  <a:tr h="836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Відділ № 3 (м. Зборів)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вул. Богдана Хмельницького, 54, 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м. Зборів, 47201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u="none" strike="noStrike" dirty="0">
                          <a:effectLst/>
                          <a:hlinkClick r:id="rId2"/>
                        </a:rPr>
                        <a:t>zboriv@sobes-ter.gov.ua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  <a:tr h="69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Відділ № 4 (смт Козова)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вул. Грушевського, 16, смт Козова, 47600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u="none" strike="noStrike" dirty="0">
                          <a:effectLst/>
                          <a:hlinkClick r:id="rId5"/>
                        </a:rPr>
                        <a:t>kozova@sobes-ter.gov.ua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  <a:tr h="69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Відділ № 5 (смт Підволочиськ)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вул. Лисенка, 2 смт Підволочиськ, 47800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u="none" strike="noStrike" dirty="0">
                          <a:effectLst/>
                          <a:hlinkClick r:id="rId6"/>
                        </a:rPr>
                        <a:t>pidvolochysk@sobes-ter.gov.ua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900" dirty="0">
                          <a:effectLst/>
                        </a:rPr>
                        <a:t>(03543)21282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73" marR="181873" marT="90936" marB="909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81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2863136"/>
              </p:ext>
            </p:extLst>
          </p:nvPr>
        </p:nvGraphicFramePr>
        <p:xfrm>
          <a:off x="467544" y="692698"/>
          <a:ext cx="8496944" cy="5904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249"/>
                <a:gridCol w="2278316"/>
                <a:gridCol w="2199243"/>
                <a:gridCol w="2095045"/>
                <a:gridCol w="1152091"/>
              </a:tblGrid>
              <a:tr h="552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7.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№ 6 (м. Підгайці)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Бережанська, 36А, м. Підгайці, 48042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2"/>
                        </a:rPr>
                        <a:t>pidgajtsi@sobes-ter.gov.ua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(03542)21482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  <a:tr h="565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8.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№ 7 (м. Теребовля)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вул.Князя Василька, 104А, м. Теребовля, 48100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3"/>
                        </a:rPr>
                        <a:t>terebovlya@sobes-ter.gov.ua</a:t>
                      </a: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  <a:tr h="3850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м. Тернопіль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9.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Управління соціальної політики Тернопільської міської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вул.Лисенка,8, м. Тернопіль, 46002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4"/>
                        </a:rPr>
                        <a:t>ternopil@sobes-ter.gov.ua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(0352)235670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  <a:tr h="3850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КРЕМЕНЕЦЬКИЙ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10.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УПРАВЛІННЯ соціального захисту населення КРЕМЕНЕЦЬКОЇ РДА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Словацького, 6, м. Кременець, 47003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5"/>
                        </a:rPr>
                        <a:t>kremenec@sobes-ter.gov.ua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(03546)21571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  <a:tr h="3850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Відділи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11.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№ 1 (м. Шумськ)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Українська, 59, м. Шумськ, 47100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6"/>
                        </a:rPr>
                        <a:t>shumsk@sobes-ter.gov.ua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(03558)21222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  <a:tr h="54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12.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№ 2 (м. Ланівці)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Незалежності, 19а, м. Ланівці, 47400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7"/>
                        </a:rPr>
                        <a:t>lanivci@sobes-ter.gov.ua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(03549)21282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  <a:tr h="3850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м. Кременець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13.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Управління соціального захисту населення та охорони здоров'я Кременецької міської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Шевченка, 56, м. Кременець, 47003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u="none" strike="noStrike" dirty="0">
                          <a:effectLst/>
                          <a:hlinkClick r:id="rId8"/>
                        </a:rPr>
                        <a:t>kremenec.misto@sobes-ter.gov.ua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(03546)31570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940" marR="158940" marT="79470" marB="794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63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110672"/>
              </p:ext>
            </p:extLst>
          </p:nvPr>
        </p:nvGraphicFramePr>
        <p:xfrm>
          <a:off x="683569" y="332659"/>
          <a:ext cx="8208911" cy="633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004"/>
                <a:gridCol w="2200894"/>
                <a:gridCol w="2124508"/>
                <a:gridCol w="3137505"/>
              </a:tblGrid>
              <a:tr h="3704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ЧОРТКІВСЬКИЙ РАЙОН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УПРАВЛІННЯ соціального захисту населення ЧОРТКІВСЬКОЇ РДА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Шевченка, 34, м. Чортків, 48500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4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Відділи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15.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соціального забезпечення № 1 (м. Борщів)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Шевченка, 19, м. Борщів, 48700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0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соціального забезпечення № 2 (м. Бучач)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Агнона, 3, м. Бучач, 48402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0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соціального забезпечення № 3 (смт Гусятин)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Проспект Незалежності, 19, смт Гусятин, 48201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0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18.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соціального забезпечення № 4 (м. Заліщики)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Грушевського, 12, м. Заліщики, 48600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0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19.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Відділ соціального забезпечення № 5 (м. Монастириська)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Л.Українки,6, м. Монастириська, 48301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4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 м. Чортків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20.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Управління соціального захисту та охорони здоров’я Чортківської міської ради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вул. Шевченка, 21, м.Чортків, 48500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727" marR="142727" marT="71363" marB="71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4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84245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 закладів, які надають реабілітацію</a:t>
            </a:r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24412"/>
              </p:ext>
            </p:extLst>
          </p:nvPr>
        </p:nvGraphicFramePr>
        <p:xfrm>
          <a:off x="539552" y="784355"/>
          <a:ext cx="8352929" cy="5520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116"/>
                <a:gridCol w="5119813"/>
              </a:tblGrid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„Козівська центральна районна лікарня Козівської селищної ради”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47600, Тернопільська обл., Козівський р-н, смт. Козова, вул. Зелена, буд. 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Теребовлянської міської ради „Теребовлянська міська лікарня”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48100, Тернопільська обл., Тернопільський р-н, місто Теребовля,              вул. Січових Стрільців, буд. 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„Чортківська центральна міська лікарня” Чортківської міської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48500, Тернопільська обл., місто Чортків, вул. Дмитра Пігута,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буд. 31 Б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„Підволочиська центральна лікарня” Підволочиської селищної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47800, Тернопільська обл., Підволочиський р-н, смт. Підволочиськ, вул. Патріарха Мстислава, буд, 102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,,Тернопільська обласна дитяча клінічна лікарня"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46017, Тернопільська обл., місто Тернопіль, вул. Андрія Сахарова, буд. 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„Заліщицька центральна міська лікарня” Заліщицької міської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48600, Тернопільська обл., Заліщицький р-н, місто Заліщики,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вул. Степана Бандери, буд. 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14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„Тернопільська комунальна міська лікарня № 2”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46023, Тернопільська обл., місто Тернопіль, вул. Р. Купчинського, буд. 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„Тернопільська міська комунальна лікарня швидкої допомоги"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46008, Тернопільська обл., місто Тернопіль, вул. Шпитальна, буд.2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„Кременецька опорна лікарня” Кременецької міської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47004, Тернопільська обл., місто Кременець, вул. Горбача, буд. 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„Тернопільська обласна клінічна психоневрологічна лікарня”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46027, Тернопільська обл., місто Тернопіль, вул. Тролейбусна, буд. 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Комунальне некомерційне підприємство ,,Бережанська центральна міська лікарня" Бережанської міської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47501, Україна, Тернопільський р-н, Тернопільська обл., м. Бережани, вулиця Бандери С., будинок, 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Великобірківської селищної ради „Тернопільська центральна районна лікарня”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47740, Тернопільська обл., Тернопільський р-н, смт. Великі Бірки, вул. Грушевського, буд. 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„Більче-Золотецька обласна лікарня реабілітації імені В.Г.Вершигори”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48733, Тернопільська обл., Борщівський р-н, село Більче-Золоте,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вул. Осередок , буд. 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,,Заліщицький дитячий центр медичної реабілітації"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48640, Тернопільська обл., Заліщицький р-н, місто Заліщики, вул. Грушевського, буд. 12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,,Заліщицький обласний госпіталь інвалідів війни та реабілітованих”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48600, Тернопільська обл., Заліщицький р-н, місто Заліщики, вул. Шашкевича, буд. 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„Микулинецька обласна фізіотерапевтична лікарня реабілітації”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48120, Тернопільська обл., Теребовлянський р-н,  смт. Микулинці, вул. Галицька, буд. 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КНП ,,Тернопільська обласна клінічна лікарня" Тернопільської обласної ради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46002, Тернопільська обл., місто Тернопіль, вул. Клінічна , буд. 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32386979, приватний фаховий навчальний  заклад "МЕДИЧНИЙ КОЛЕДЖ"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46000 м. Тернопіль,  вул. Текстильна, 8-а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940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84245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 ІНКЛЮЗИВНО-РЕСУРСНИХ ЦЕНТРІВ</a:t>
            </a:r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24412"/>
              </p:ext>
            </p:extLst>
          </p:nvPr>
        </p:nvGraphicFramePr>
        <p:xfrm>
          <a:off x="500034" y="928670"/>
          <a:ext cx="8352929" cy="559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116"/>
                <a:gridCol w="5119813"/>
              </a:tblGrid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 №1» </a:t>
                      </a:r>
                      <a:r>
                        <a:rPr lang="ru-RU" sz="1100" b="1" i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1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u="sng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м.Тернопіль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Тараса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Шевченка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Тернопільського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національного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педагогічного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університету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імені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Володимира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Гнатюка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м.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Максима Кривоноса, 2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центр» </a:t>
                      </a:r>
                      <a:r>
                        <a:rPr lang="ru-RU" sz="1100" b="1" i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Зборівської</a:t>
                      </a:r>
                      <a:r>
                        <a:rPr lang="ru-RU" sz="11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u="sng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Зборівський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м.Зборів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Богдана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Хмельницького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41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Козівський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центр"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Козівської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селищної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Вітошинського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14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"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центр"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Борщівської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Борщівський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м.Борщів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Січових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Стрільців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"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центр"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Монастириської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Монастириський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м.Монастириська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Р.Шухевича, 3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142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Бережанської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Бережанський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м.Бережани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Бандери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Великоберезовицької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селищної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області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с.Острів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Шкільна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216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Збаразької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області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Збаразький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м.Збараж,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Шевченка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Теребовлянської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Січових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Стрільців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51-А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Чортківської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області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Чортківський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м.Чортків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В.Великого, 2в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Шумської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Шумський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м.Шумськ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32 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940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8424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 ІНКЛЮЗИВНО-РЕСУРСНИХ ЦЕНТРІВ</a:t>
            </a:r>
            <a:endParaRPr lang="ru-RU" sz="2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24412"/>
              </p:ext>
            </p:extLst>
          </p:nvPr>
        </p:nvGraphicFramePr>
        <p:xfrm>
          <a:off x="500034" y="928670"/>
          <a:ext cx="8352929" cy="404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116"/>
                <a:gridCol w="5119813"/>
              </a:tblGrid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Лановецький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Кременецький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Молодіжна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 установа </a:t>
                      </a: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“Підгаєцький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інклюзивно-ресурсний центр" </a:t>
                      </a: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Підгаєцької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міської ради Тернопільської області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Підгаєцький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м.Підгайці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Боднарська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8-А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 установа </a:t>
                      </a: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“Інклюзивно-ресурсний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центр" Кременецької міської ради Тернопільської області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Кременецький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м.Кременець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Мікрорайон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ІІІ, 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Мельнице-Подільський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Мельнице-Подільської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селищної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Борщівський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смт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Мельниця-Подільська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Галицька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37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Обласний ресурсний центр підтримки інклюзивної освіти при Тернопільському інституті післядипломної освіти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Громницького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Бучацький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центр“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Бучацький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м.Бучач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Тичини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142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Гусятинський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інклюзивно-ресурсний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центр”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Гусятинської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селищної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 err="1"/>
                        <a:t>Україна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Тернопільська</a:t>
                      </a:r>
                      <a:r>
                        <a:rPr lang="ru-RU" sz="1100" dirty="0"/>
                        <a:t> область, </a:t>
                      </a:r>
                      <a:r>
                        <a:rPr lang="ru-RU" sz="1100" dirty="0" err="1"/>
                        <a:t>Гусятинський</a:t>
                      </a:r>
                      <a:r>
                        <a:rPr lang="ru-RU" sz="1100" dirty="0"/>
                        <a:t> район, </a:t>
                      </a:r>
                      <a:r>
                        <a:rPr lang="ru-RU" sz="1100" dirty="0" err="1"/>
                        <a:t>смт</a:t>
                      </a:r>
                      <a:r>
                        <a:rPr lang="ru-RU" sz="1100" dirty="0"/>
                        <a:t> Гусятин, </a:t>
                      </a:r>
                      <a:r>
                        <a:rPr lang="ru-RU" sz="1100" dirty="0" err="1"/>
                        <a:t>Незалежності</a:t>
                      </a:r>
                      <a:r>
                        <a:rPr lang="ru-RU" sz="1100" dirty="0"/>
                        <a:t>, 12</a:t>
                      </a:r>
                    </a:p>
                  </a:txBody>
                  <a:tcPr marL="47625" marR="47625" marT="47625" marB="47625" anchor="ctr"/>
                </a:tc>
              </a:tr>
              <a:tr h="536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Комунальна установа </a:t>
                      </a: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“Заліщицький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інклюзивно-ресурсний </a:t>
                      </a: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центр“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Заліщицької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міської ради Тернопільської області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Заліщицький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м.Заліщики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Хмельницького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940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8424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 спеціалізованих освітніх закладів</a:t>
            </a:r>
            <a:endParaRPr lang="ru-RU" sz="2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24412"/>
              </p:ext>
            </p:extLst>
          </p:nvPr>
        </p:nvGraphicFramePr>
        <p:xfrm>
          <a:off x="500034" y="928670"/>
          <a:ext cx="8352929" cy="3979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116"/>
                <a:gridCol w="5119813"/>
              </a:tblGrid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Тернопільський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навчально-реабілітаційний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ради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м.Тернопіль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Братів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Бойчуків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Заліщицький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навчально-реабілітаційний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ради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Заліщицький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м.Заліщики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С.Бандери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Теребовлянський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навчально-реабілітаційний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ради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Теребовлянський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м.Теребовля,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Залізнична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спеціальна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ради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6110100000,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Лесі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Українки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9а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Новосільська</a:t>
                      </a:r>
                      <a:r>
                        <a:rPr lang="uk-UA" sz="12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спеціальна школа 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ради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Підволочиський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с.Нове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Село,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Івана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Франка, 48а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заклад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дошкільної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освіти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(садок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компенсуючого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типу)  №8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міської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ради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м.Тернопіль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Гетьмана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Виговського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Тернопільський заклад дошкільної освіти (ясла-садок) №2 Тернопільської міської ради Тернопільської області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м.Тернопіль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Лесі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Українки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10б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9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Тернопільський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обласний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комплексної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реабілітації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Тернопільська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область,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м.Тернопіль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вул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Академіка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Сахарова 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0" marR="3829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28662" y="11429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84245"/>
            <a:ext cx="84627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ЦЕНТРИ ЖИТТЄСТІЙКОСТІ ТЕРНОПІЛЬСЬКОЇ ОБЛАСТІ:</a:t>
            </a:r>
          </a:p>
          <a:p>
            <a:r>
              <a:rPr lang="uk-UA" sz="1200" b="1" dirty="0" smtClean="0"/>
              <a:t>Психосоціальна підтримка:</a:t>
            </a:r>
            <a:r>
              <a:rPr lang="uk-UA" sz="1200" dirty="0" smtClean="0"/>
              <a:t> Надання індивідуальних і групових консультацій психологів для стабілізації емоційного стану та подолання стресу.</a:t>
            </a:r>
          </a:p>
          <a:p>
            <a:r>
              <a:rPr lang="uk-UA" sz="1200" b="1" dirty="0" smtClean="0"/>
              <a:t>Інформаційно-консультаційна допомога:</a:t>
            </a:r>
            <a:r>
              <a:rPr lang="uk-UA" sz="1200" dirty="0" smtClean="0"/>
              <a:t> </a:t>
            </a:r>
            <a:r>
              <a:rPr lang="uk-UA" sz="1200" dirty="0" err="1" smtClean="0"/>
              <a:t>Допомога</a:t>
            </a:r>
            <a:r>
              <a:rPr lang="uk-UA" sz="1200" dirty="0" smtClean="0"/>
              <a:t> в отриманні соціальних виплат, оформленні документів та ознайомленні з доступними сервісами, такими як «Соціальне таксі».</a:t>
            </a:r>
          </a:p>
          <a:p>
            <a:r>
              <a:rPr lang="uk-UA" sz="1200" b="1" dirty="0" smtClean="0"/>
              <a:t>Координація допомоги:</a:t>
            </a:r>
            <a:r>
              <a:rPr lang="uk-UA" sz="1200" dirty="0" smtClean="0"/>
              <a:t> Центри допомагають знайти потрібних фахівців або сервіси, зокрема підказують, як безплатно отримати засоби реабілітації (крісла колісні, засоби для орієнтування тощо) через </a:t>
            </a:r>
            <a:r>
              <a:rPr lang="uk-UA" sz="1200" dirty="0" smtClean="0">
                <a:hlinkClick r:id="rId2"/>
              </a:rPr>
              <a:t>Міністерство соціальної політики</a:t>
            </a:r>
            <a:r>
              <a:rPr lang="uk-UA" sz="1200" dirty="0" smtClean="0"/>
              <a:t>.</a:t>
            </a:r>
          </a:p>
          <a:p>
            <a:r>
              <a:rPr lang="uk-UA" sz="1200" b="1" dirty="0" smtClean="0"/>
              <a:t>Формування </a:t>
            </a:r>
            <a:r>
              <a:rPr lang="uk-UA" sz="1200" b="1" dirty="0" err="1" smtClean="0"/>
              <a:t>самозарадності</a:t>
            </a:r>
            <a:r>
              <a:rPr lang="uk-UA" sz="1200" b="1" dirty="0" smtClean="0"/>
              <a:t>:</a:t>
            </a:r>
            <a:r>
              <a:rPr lang="uk-UA" sz="1200" dirty="0" smtClean="0"/>
              <a:t> Проведення тренінгів для розвитку навичок самообслуговування та адаптації в громаді.</a:t>
            </a:r>
          </a:p>
          <a:p>
            <a:r>
              <a:rPr lang="uk-UA" sz="1200" b="1" dirty="0" smtClean="0"/>
              <a:t>Підтримка родин:</a:t>
            </a:r>
            <a:r>
              <a:rPr lang="uk-UA" sz="1200" dirty="0" smtClean="0"/>
              <a:t> Окремий напрям роботи — робота з близьким оточенням людини з інвалідністю для запобігання вигоранню та зміцнення сімейних стосунків.</a:t>
            </a:r>
          </a:p>
          <a:p>
            <a:r>
              <a:rPr lang="uk-UA" sz="1200" b="1" dirty="0" smtClean="0"/>
              <a:t>Соціальна інтеграція:</a:t>
            </a:r>
            <a:r>
              <a:rPr lang="uk-UA" sz="1200" dirty="0" smtClean="0"/>
              <a:t> Організація волонтерських та </a:t>
            </a:r>
            <a:r>
              <a:rPr lang="uk-UA" sz="1200" dirty="0" err="1" smtClean="0"/>
              <a:t>дозвіллєвих</a:t>
            </a:r>
            <a:r>
              <a:rPr lang="uk-UA" sz="1200" dirty="0" smtClean="0"/>
              <a:t> заходів для залучення людей з інвалідністю до активного життя громади.</a:t>
            </a:r>
          </a:p>
          <a:p>
            <a:endParaRPr lang="uk-UA" sz="1200" dirty="0" smtClean="0"/>
          </a:p>
          <a:p>
            <a:endParaRPr lang="uk-UA" sz="1200" dirty="0" smtClean="0"/>
          </a:p>
          <a:p>
            <a:pPr lvl="0" algn="ctr"/>
            <a:endParaRPr lang="uk-UA" sz="1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24412"/>
              </p:ext>
            </p:extLst>
          </p:nvPr>
        </p:nvGraphicFramePr>
        <p:xfrm>
          <a:off x="214282" y="3429000"/>
          <a:ext cx="8210053" cy="295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0240"/>
                <a:gridCol w="5119813"/>
              </a:tblGrid>
              <a:tr h="23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 pitchFamily="18" charset="0"/>
                        </a:rPr>
                        <a:t>Назва ТГ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0489" marR="30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 pitchFamily="18" charset="0"/>
                        </a:rPr>
                        <a:t>Адреса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0489" marR="30489" marT="0" marB="0"/>
                </a:tc>
              </a:tr>
              <a:tr h="37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cs typeface="Times New Roman" pitchFamily="18" charset="0"/>
                        </a:rPr>
                        <a:t>Тернопільська</a:t>
                      </a:r>
                      <a:r>
                        <a:rPr lang="uk-UA" sz="1100" baseline="0" dirty="0" smtClean="0">
                          <a:effectLst/>
                          <a:latin typeface="+mj-lt"/>
                          <a:cs typeface="Times New Roman" pitchFamily="18" charset="0"/>
                        </a:rPr>
                        <a:t> міська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cs typeface="Times New Roman" pitchFamily="18" charset="0"/>
                        </a:rPr>
                        <a:t>46008, Тернопільська обл., Тернопільський р-н, м. Тернопіль, </a:t>
                      </a:r>
                      <a:r>
                        <a:rPr lang="uk-UA" sz="1100" dirty="0" err="1" smtClean="0">
                          <a:effectLst/>
                          <a:latin typeface="+mj-lt"/>
                          <a:cs typeface="Times New Roman" pitchFamily="18" charset="0"/>
                        </a:rPr>
                        <a:t>вул.Замонастирська</a:t>
                      </a:r>
                      <a:r>
                        <a:rPr lang="uk-UA" sz="1100" dirty="0" smtClean="0">
                          <a:effectLst/>
                          <a:latin typeface="+mj-lt"/>
                          <a:cs typeface="Times New Roman" pitchFamily="18" charset="0"/>
                        </a:rPr>
                        <a:t>, буд. 1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37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Збаразька міська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47302, Тернопільська обл., Тернопільський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м. Збараж,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Б.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Хмельницького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4.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233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Зборівська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міська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47201, Тернопільська обл., Тернопільський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Зборів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Шевченка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1.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37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Кременецька міська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47003, Тернопільська обл., Кременецький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Кременець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Козубського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1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37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Товстенська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селищна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48630, Тернопільська обл.,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Чортківський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селище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Товсте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Робітнича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1.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184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Трибухівська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сільська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48431, Тернопільська обл.,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Чортківський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Трибухівці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Галицька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2.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37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Чортківська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міська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48501, Тернопільська обл.,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Чортківський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Чортків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Євгена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Коновальця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13-А.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  <a:tr h="37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kern="120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Шумська</a:t>
                      </a:r>
                      <a:r>
                        <a:rPr lang="uk-UA" sz="1100" b="1" i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міська територіальна громада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47101, 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Тернопільська обл., Кременецький р-н,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Шумськ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вул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Українська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59.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38290" marR="3829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28" y="15001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84245"/>
            <a:ext cx="8462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ЦЕНТРИ ЖИТТЄСТІЙКОСТІ ТЕРНОПІЛЬСЬКОЇ ОБЛАСТІ:</a:t>
            </a:r>
          </a:p>
          <a:p>
            <a:r>
              <a:rPr lang="uk-UA" sz="1200" b="1" dirty="0" smtClean="0"/>
              <a:t>Психосоціальна підтримка:</a:t>
            </a:r>
            <a:r>
              <a:rPr lang="uk-UA" sz="1200" dirty="0" smtClean="0"/>
              <a:t> Надання індивідуальних і групових консультацій психологів для стабілізації емоційного стану та подолання стресу.</a:t>
            </a:r>
          </a:p>
          <a:p>
            <a:r>
              <a:rPr lang="uk-UA" sz="1200" b="1" dirty="0" smtClean="0"/>
              <a:t>Інформаційно-консультаційна допомога:</a:t>
            </a:r>
            <a:r>
              <a:rPr lang="uk-UA" sz="1200" dirty="0" smtClean="0"/>
              <a:t> </a:t>
            </a:r>
            <a:r>
              <a:rPr lang="uk-UA" sz="1200" dirty="0" err="1" smtClean="0"/>
              <a:t>Допомога</a:t>
            </a:r>
            <a:r>
              <a:rPr lang="uk-UA" sz="1200" dirty="0" smtClean="0"/>
              <a:t> в отриманні соціальних виплат, оформленні документів та ознайомленні з доступними сервісами, такими як «Соціальне таксі».</a:t>
            </a:r>
          </a:p>
          <a:p>
            <a:r>
              <a:rPr lang="uk-UA" sz="1200" b="1" dirty="0" smtClean="0"/>
              <a:t>Координація допомоги:</a:t>
            </a:r>
            <a:r>
              <a:rPr lang="uk-UA" sz="1200" dirty="0" smtClean="0"/>
              <a:t> Центри допомагають знайти потрібних фахівців або сервіси, зокрема підказують, як безплатно отримати засоби реабілітації (крісла колісні, засоби для орієнтування тощо) через </a:t>
            </a:r>
            <a:r>
              <a:rPr lang="uk-UA" sz="1200" dirty="0" smtClean="0">
                <a:solidFill>
                  <a:srgbClr val="0070C0"/>
                </a:solidFill>
                <a:hlinkClick r:id="rId2"/>
              </a:rPr>
              <a:t>Міністерство соціальної політики</a:t>
            </a:r>
            <a:r>
              <a:rPr lang="uk-UA" sz="1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1200" b="1" dirty="0" smtClean="0"/>
              <a:t>Формування </a:t>
            </a:r>
            <a:r>
              <a:rPr lang="uk-UA" sz="1200" b="1" dirty="0" err="1" smtClean="0"/>
              <a:t>самозарадності</a:t>
            </a:r>
            <a:r>
              <a:rPr lang="uk-UA" sz="1200" b="1" dirty="0" smtClean="0"/>
              <a:t>:</a:t>
            </a:r>
            <a:r>
              <a:rPr lang="uk-UA" sz="1200" dirty="0" smtClean="0"/>
              <a:t> Проведення тренінгів для розвитку навичок самообслуговування та адаптації в громаді.</a:t>
            </a:r>
          </a:p>
          <a:p>
            <a:r>
              <a:rPr lang="uk-UA" sz="1200" b="1" dirty="0" smtClean="0"/>
              <a:t>Підтримка родин:</a:t>
            </a:r>
            <a:r>
              <a:rPr lang="uk-UA" sz="1200" dirty="0" smtClean="0"/>
              <a:t> Окремий напрям роботи — робота з близьким оточенням людини з інвалідністю для запобігання вигоранню та зміцнення сімейних стосунків.</a:t>
            </a:r>
          </a:p>
          <a:p>
            <a:r>
              <a:rPr lang="uk-UA" sz="1200" b="1" dirty="0" smtClean="0"/>
              <a:t>Соціальна інтеграція:</a:t>
            </a:r>
            <a:r>
              <a:rPr lang="uk-UA" sz="1200" dirty="0" smtClean="0"/>
              <a:t> Організація волонтерських та </a:t>
            </a:r>
            <a:r>
              <a:rPr lang="uk-UA" sz="1200" dirty="0" err="1" smtClean="0"/>
              <a:t>дозвіллєвих</a:t>
            </a:r>
            <a:r>
              <a:rPr lang="uk-UA" sz="1200" dirty="0" smtClean="0"/>
              <a:t> заходів для залучення людей з інвалідністю до активного життя громади.</a:t>
            </a:r>
          </a:p>
          <a:p>
            <a:r>
              <a:rPr lang="ru-RU" sz="1200" b="1" dirty="0" smtClean="0"/>
              <a:t>Актуальна </a:t>
            </a:r>
            <a:r>
              <a:rPr lang="ru-RU" sz="1200" b="1" dirty="0" err="1" smtClean="0"/>
              <a:t>інформація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розміщена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офіційному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сайті</a:t>
            </a:r>
            <a:r>
              <a:rPr lang="ru-RU" sz="1200" b="1" dirty="0" smtClean="0"/>
              <a:t> за </a:t>
            </a:r>
            <a:r>
              <a:rPr lang="ru-RU" sz="1200" b="1" dirty="0" err="1" smtClean="0"/>
              <a:t>посиланням</a:t>
            </a:r>
            <a:r>
              <a:rPr lang="ru-RU" sz="1200" b="1" dirty="0" smtClean="0"/>
              <a:t>: </a:t>
            </a:r>
            <a:r>
              <a:rPr lang="en-US" sz="1200" b="1" dirty="0" smtClean="0">
                <a:solidFill>
                  <a:srgbClr val="0070C0"/>
                </a:solidFill>
              </a:rPr>
              <a:t>https://social.te.gov.ua/bezbaryernist/centri-zhittyestijkosti/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endParaRPr lang="uk-UA" sz="1200" dirty="0" smtClean="0"/>
          </a:p>
          <a:p>
            <a:pPr lvl="0" algn="ctr"/>
            <a:endParaRPr lang="uk-UA" sz="1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229600" cy="107157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 </a:t>
            </a:r>
            <a:b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 ЗАХИЩЕНІСТЬ ОСІБ З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 В УКРАЇНІ СКЛАДАЄТЬСЯ З: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 lIns="0" tIns="0" rIns="0" bIns="0">
            <a:noAutofit/>
          </a:bodyPr>
          <a:lstStyle/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 ООН «Про права осіб з інвалідністю «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ратифікованої Україною 16.12.2009;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основи соціальної захищеності осіб з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реабілітацію осіб з інвалідністю в Україні»;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державну соціальну допомогу особам з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дитинства та дітям з інвалідністю»;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УКРАЇНИ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113/2009 від 02.03.2009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першочергові заходи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становища осіб з вадами зору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УКРАЇНИ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588/2011 від 19.05.2011 «Про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щодо розв’язання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осіб з обмеженими фізичними можливостями»;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УКРАЇНИ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678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03.12.2015 «Про активізацію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щодо забезпечення прав людей з інвалідністю»;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УКРАЇНИ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553/2016 від 13.12.2016 «Про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спрямовані 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 прав осіб з інвалідністю»;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УКРАЇНИ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875/2019 від 03.12.2019 «Про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у сфері прав осіб з інвалідністю»;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нормативно-правових актів.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442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1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7086"/>
            <a:ext cx="9144000" cy="694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22048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документ може бути корисним як для осіб з інвалідністю, так і для їхніх родин, які шукають підтримку та можливості для розвитку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600076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 smtClean="0">
                <a:solidFill>
                  <a:schemeClr val="bg1"/>
                </a:solidFill>
              </a:rPr>
              <a:t>Документ підготовлено Робочою групою з розвитку діалогу та соціального залучення осіб з інвалідністю у Тернопільській громаді в рамках реалізації </a:t>
            </a:r>
            <a:r>
              <a:rPr lang="uk-UA" sz="1200" b="1" dirty="0" err="1" smtClean="0">
                <a:solidFill>
                  <a:schemeClr val="bg1"/>
                </a:solidFill>
              </a:rPr>
              <a:t>проєкту</a:t>
            </a:r>
            <a:r>
              <a:rPr lang="uk-UA" sz="1200" b="1" dirty="0" smtClean="0">
                <a:solidFill>
                  <a:schemeClr val="bg1"/>
                </a:solidFill>
              </a:rPr>
              <a:t> «</a:t>
            </a:r>
            <a:r>
              <a:rPr lang="en-US" sz="1200" b="1" dirty="0" smtClean="0">
                <a:solidFill>
                  <a:schemeClr val="bg1"/>
                </a:solidFill>
              </a:rPr>
              <a:t>SPEEDY – </a:t>
            </a:r>
            <a:r>
              <a:rPr lang="uk-UA" sz="1200" b="1" dirty="0" smtClean="0">
                <a:solidFill>
                  <a:schemeClr val="bg1"/>
                </a:solidFill>
              </a:rPr>
              <a:t>підтримка осіб з інвалідністю в Україні».</a:t>
            </a:r>
            <a:endParaRPr lang="uk-U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8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ВАС ВИНИКЛИ ПИТАННЯ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СОЦІАЛЬНОГО ЗАХИСТУ, РЕАБІЛІТАЦІЇ АБО НАДАННЯ СОЦІАЛЬНИХ ПОСЛУГ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ТЕЛЕФОНУЙТЕ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УРЯДОВА «ГАРЯЧА ЛІНІЯ»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1539 </a:t>
            </a:r>
            <a:endParaRPr lang="ru-RU" sz="20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 ЦІЛОДОБОВО </a:t>
            </a:r>
          </a:p>
          <a:p>
            <a:pPr algn="ctr"/>
            <a:endParaRPr lang="uk-UA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ВІДВІДАЙТЕ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CАЙТ МІНІСТЕРСТВА СОЦІАЛЬНОЇ ПОЛІТИКИ,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СІМ'Ї ТА ЄДНОСТІ  УКРАЇНИ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http://www.msp.gov.ua 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 та організації, 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допоможуть у розв'язанні актуальних проблем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 (державна)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</a:p>
          <a:p>
            <a:pPr marL="0" indent="0" algn="ctr" fontAlgn="base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https://oda.te.gov.ua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</a:t>
            </a:r>
          </a:p>
          <a:p>
            <a:pPr marL="0" indent="0" algn="just" fontAlgn="base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46021, 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Тернопіль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 М. Грушевського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fontAlgn="base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(0352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52 07 88   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адреси: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base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oda@te.gov.ua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fontAlgn="base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звернень та прийому громадян</a:t>
            </a:r>
          </a:p>
          <a:p>
            <a:pPr marL="457200" lvl="1" indent="0" algn="just" fontAlgn="base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zg2@te.gov.ua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fontAlgn="base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запитів</a:t>
            </a:r>
          </a:p>
          <a:p>
            <a:pPr lvl="1" algn="just" fontAlgn="base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dpi@te.gov.ua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соціального захисту населення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Тернопільської обласної військової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(державної) адміністрації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https://social.te.gov.ua</a:t>
            </a:r>
            <a:r>
              <a:rPr lang="en-US" sz="16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uk-UA" sz="16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46021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Тернопіль,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вул. М. Грушевського, 8,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+38(096) 723 93 23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admin@sobes-ter.gov.ua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962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44616" cy="207170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Фонду соціального захисту осіб з інвалідністю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https://www.ispf.gov.ua</a:t>
            </a:r>
            <a:r>
              <a:rPr lang="en-US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46021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Тернопіль,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Грушевського, 8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0352) 25-54-59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(0352)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52-11-81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- 067 567 82 05,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ДЗР - 067 567 82 59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пошта: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ternopilfond@ispf.gov.ua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240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охорони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здоров'я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Тернопільської обласної військової (державної )адміністрації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://health.te.gov.ua</a:t>
            </a:r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uk-UA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46021, м.Тернопіль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вул. М.Грушевського, 8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Телефони: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0352) 52-10-71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лінія: +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380976647634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пошта: mail.uozodater@te.gov.ua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564904"/>
            <a:ext cx="3754760" cy="31683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Тернопільської обласної військової (державної) адміністрації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https://education.te.gov.ua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46021, м.Тернопіль, вул.Грушевського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Телефони: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0352) 52-21-14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лінія: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0352) 52 23 53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пошта: uon.toda@edu.te.gov.ua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3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80720" cy="201622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Пенсійного фонду України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Тернопільській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://www.pfu.gov.ua/tr</a:t>
            </a:r>
            <a:r>
              <a:rPr lang="en-US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46001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м.Тернопіль, Майдан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Контакт-центр: 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 (352) 23 48 93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пошта: gu.ternopil@pfu.gov.ua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 міжрегіональний центр з надання безоплатної правничої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https://legalaid.gov.ua/tsentry/regionalnyj-tsentr-z-nadannya-bezoplatnoyi-vtorynnoyi-pravovoyi-dopomogy-u-ternopilskij-oblasti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46003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Україна, м.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Рудкою, 33, офіс 603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0352-43-25-50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0352-52-83-65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0-800-213-103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пошта: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order@legalaid.te.ua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4903"/>
            <a:ext cx="4038600" cy="352839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центр соціальних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46008, м. Тернопіль, вул. Шпитальна, 7,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(0352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22-03-95,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0352)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23-51-12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ternopilocss@gmail.com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3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408712" cy="27363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управління національної поліції України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Тернопільській області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 Валова, 11, м. Тернопіль, </a:t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 (0352)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27-12-58,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+38 (067) 673-65-69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лектронна пошта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ter@tp.police.gov.ua 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Представництво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Уповноваженого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Тернопільській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16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https://www.facebook.com/ternopil.ombudsman/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 м.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просп. Степана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Бандери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96.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0800-50-17-20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Електронна пошта: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hotline@ombudsman.gov.ua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8803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обласний центр зайнятості</a:t>
            </a:r>
          </a:p>
          <a:p>
            <a:pPr marL="0" indent="0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https://ter.dcz.gov.ua/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Текстильна, 1Б,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Тернопіль, 46007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0352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пошта: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ter.dcz.gov.ua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4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4000528" cy="27363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«Центр комплексної реабілітації для дітей з інвалідністю «Без обмежень»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Електронна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tcsrdi@gmail.com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Телефон:  +38 (</a:t>
            </a:r>
            <a:r>
              <a:rPr lang="uk-UA" sz="1500" dirty="0" smtClean="0"/>
              <a:t>067) 354 23 16 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Федьковича,16.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 міська громадська організація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“Дитина”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https://www.facebook.com/Dytyna2002/</a:t>
            </a:r>
            <a:endPara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38 (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097) 498 0369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Електронна пошт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en-US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gumenna@i.ua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вул.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Сахарова, 4,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м. Тернопіль, Україна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88031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 обласна організація УТОГ</a:t>
            </a:r>
          </a:p>
          <a:p>
            <a:pPr marL="0" indent="0">
              <a:spcBef>
                <a:spcPts val="0"/>
              </a:spcBef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https://utog.org/merezha/ternopilska-oblast/ternopilska-oblasna-organizaciia-utog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(0352) 51 07 44, +38 (063) 041 60 16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Електронна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nadija-kosovska@ukr.net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Адреса: 46024, 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Богдана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Лепкого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357166"/>
            <a:ext cx="4000528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«Центр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синдромом Дауна «БЕБІКО»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Електронна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пошта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1600" dirty="0" smtClean="0"/>
              <a:t>bebiko2010[at]gmail.com</a:t>
            </a: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Телефон: </a:t>
            </a:r>
            <a:r>
              <a:rPr lang="uk-UA" sz="1600" u="sng" dirty="0" smtClean="0">
                <a:hlinkClick r:id="rId7"/>
              </a:rPr>
              <a:t>067 755 8968</a:t>
            </a: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Тернопіль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вул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Юрія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Федьковича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14/2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4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4709</Words>
  <Application>Microsoft Office PowerPoint</Application>
  <PresentationFormat>Экран (4:3)</PresentationFormat>
  <Paragraphs>857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  ЗАКОНОДАВСТВО  ПРО СОЦІАЛЬНУ ЗАХИЩЕНІСТЬ ОСІБ З  ІНВАЛІДНІСТЮ В УКРАЇНІ СКЛАДАЄТЬСЯ З:  </vt:lpstr>
      <vt:lpstr>Слайд 4</vt:lpstr>
      <vt:lpstr>Установи та організації,  що допоможуть у розв'язанні актуальних проблем</vt:lpstr>
      <vt:lpstr>Тернопільське відділення Фонду соціального захисту осіб з інвалідністю  https://www.ispf.gov.ua/  46021, м. Тернопіль, вул. Грушевського, 8 Телефон:(0352) 25-54-59 (0352) 52-11-81 Приймальна  - 067 567 82 05, відділ забезпечення  ДЗР - 067 567 82 59 Електронна пошта: ternopilfond@ispf.gov.ua</vt:lpstr>
      <vt:lpstr> Головне управління Пенсійного фонду України  в Тернопільській області https://www.pfu.gov.ua/tr/ 46001, м.Тернопіль, Майдан Волі, 3 Контакт-центр: +380 (352) 23 48 93 Електронна пошта: gu.ternopil@pfu.gov.ua</vt:lpstr>
      <vt:lpstr>Головне управління національної поліції України в Тернопільській області  вул. Валова, 11, м. Тернопіль,  Телефон:  (0352) 27-12-58,  +38 (067) 673-65-69 ; Електронна пошта: ter@tp.police.gov.ua  </vt:lpstr>
      <vt:lpstr>Комунальний заклад «Центр комплексної реабілітації для дітей з інвалідністю «Без обмежень»   Електронна пошта: tcsrdi@gmail.com  Телефон:  +38 (067) 354 23 16  м. Тернопіль, вул. Юрія Федьковича,16.   </vt:lpstr>
      <vt:lpstr>Тернопільський благодійний фонд “Карітас”  https://caritas.ternopil.ua/ вул. Замонастирська, 1, м. Тернопіль,  Телефон:  +38 (067) 273 81 76 Електронна пошта: caritas.ternopil@gmail.com  </vt:lpstr>
      <vt:lpstr>Може бути корисним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Контактні дані районних та міських управлінь соціального захисту населення Тернопільської області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Panas Roman</dc:creator>
  <cp:lastModifiedBy>1</cp:lastModifiedBy>
  <cp:revision>74</cp:revision>
  <dcterms:created xsi:type="dcterms:W3CDTF">2025-10-29T19:53:28Z</dcterms:created>
  <dcterms:modified xsi:type="dcterms:W3CDTF">2026-07-09T09:08:03Z</dcterms:modified>
</cp:coreProperties>
</file>